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Fira Sans Extra Condensed Medium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Squada One"/>
      <p:regular r:id="rId33"/>
    </p:embeddedFont>
    <p:embeddedFont>
      <p:font typeface="Roboto Condensed Light"/>
      <p:regular r:id="rId34"/>
      <p:bold r:id="rId35"/>
      <p:italic r:id="rId36"/>
      <p:boldItalic r:id="rId37"/>
    </p:embeddedFont>
    <p:embeddedFont>
      <p:font typeface="Exo 2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italic.fntdata"/><Relationship Id="rId20" Type="http://schemas.openxmlformats.org/officeDocument/2006/relationships/slide" Target="slides/slide16.xml"/><Relationship Id="rId41" Type="http://schemas.openxmlformats.org/officeDocument/2006/relationships/font" Target="fonts/Exo2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33" Type="http://schemas.openxmlformats.org/officeDocument/2006/relationships/font" Target="fonts/SquadaOne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bold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regular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italic.fntdata"/><Relationship Id="rId17" Type="http://schemas.openxmlformats.org/officeDocument/2006/relationships/slide" Target="slides/slide13.xml"/><Relationship Id="rId39" Type="http://schemas.openxmlformats.org/officeDocument/2006/relationships/font" Target="fonts/Exo2-bold.fntdata"/><Relationship Id="rId16" Type="http://schemas.openxmlformats.org/officeDocument/2006/relationships/slide" Target="slides/slide12.xml"/><Relationship Id="rId38" Type="http://schemas.openxmlformats.org/officeDocument/2006/relationships/font" Target="fonts/Exo2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0422e0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0422e0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ce0a7675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ce0a7675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0c4941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0c4941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ce0a7675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ce0a7675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ce0a7675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ce0a7675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1abfbaf2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1abfbaf2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ce0a76755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ce0a76755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ce0a767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ce0a767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30" name="Google Shape;130;p2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40" name="Google Shape;140;p2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3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65" name="Google Shape;165;p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ab.research.google.com/drive/14kr6L5CFFWyLyjZBRZDqr8q_9YZMKhV9?usp=sharing" TargetMode="External"/><Relationship Id="rId4" Type="http://schemas.openxmlformats.org/officeDocument/2006/relationships/hyperlink" Target="https://github.com/sachsa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world/lynne588/walt-disney-world-ride-dat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ripadvisor.com/Attraction_Review-g34515-d17523143-Reviews-Slinky_Dog_Dash-Orlando_Florida.html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hyperlink" Target="https://disneyworld.disney.go.com/attractions/hollywood-studios/" TargetMode="External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idx="1" type="subTitle"/>
          </p:nvPr>
        </p:nvSpPr>
        <p:spPr>
          <a:xfrm>
            <a:off x="3247400" y="2933525"/>
            <a:ext cx="53700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technical presentation of data preparation and analysis by Mandy Sachs 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77" name="Google Shape;177;p3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Walt Disney World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8" name="Google Shape;178;p32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STEPS</a:t>
            </a:r>
            <a:endParaRPr/>
          </a:p>
        </p:txBody>
      </p:sp>
      <p:sp>
        <p:nvSpPr>
          <p:cNvPr id="293" name="Google Shape;293;p41"/>
          <p:cNvSpPr txBox="1"/>
          <p:nvPr>
            <p:ph idx="2" type="ctrTitle"/>
          </p:nvPr>
        </p:nvSpPr>
        <p:spPr>
          <a:xfrm>
            <a:off x="1654928" y="177635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DUPLICATES</a:t>
            </a:r>
            <a:endParaRPr/>
          </a:p>
        </p:txBody>
      </p:sp>
      <p:sp>
        <p:nvSpPr>
          <p:cNvPr id="294" name="Google Shape;294;p41"/>
          <p:cNvSpPr txBox="1"/>
          <p:nvPr>
            <p:ph idx="1" type="subTitle"/>
          </p:nvPr>
        </p:nvSpPr>
        <p:spPr>
          <a:xfrm>
            <a:off x="1806575" y="2106275"/>
            <a:ext cx="1477200" cy="61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df.duplicated().</a:t>
            </a:r>
            <a:r>
              <a:rPr lang="en">
                <a:solidFill>
                  <a:srgbClr val="DCDCA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any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()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False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Additional tackling of “duplicate” columns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" name="Google Shape;295;p41"/>
          <p:cNvSpPr txBox="1"/>
          <p:nvPr>
            <p:ph idx="3" type="ctrTitle"/>
          </p:nvPr>
        </p:nvSpPr>
        <p:spPr>
          <a:xfrm>
            <a:off x="4012789" y="3507388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296" name="Google Shape;296;p41"/>
          <p:cNvSpPr txBox="1"/>
          <p:nvPr>
            <p:ph idx="4" type="subTitle"/>
          </p:nvPr>
        </p:nvSpPr>
        <p:spPr>
          <a:xfrm>
            <a:off x="4164438" y="3847762"/>
            <a:ext cx="1477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 a </a:t>
            </a:r>
            <a:r>
              <a:rPr lang="en"/>
              <a:t>singular typo: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“thirll small drops” in the “Ride_type_all” column</a:t>
            </a:r>
            <a:endParaRPr/>
          </a:p>
        </p:txBody>
      </p:sp>
      <p:sp>
        <p:nvSpPr>
          <p:cNvPr id="297" name="Google Shape;297;p41"/>
          <p:cNvSpPr txBox="1"/>
          <p:nvPr>
            <p:ph idx="5" type="ctrTitle"/>
          </p:nvPr>
        </p:nvSpPr>
        <p:spPr>
          <a:xfrm>
            <a:off x="5627375" y="35074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endParaRPr/>
          </a:p>
        </p:txBody>
      </p:sp>
      <p:sp>
        <p:nvSpPr>
          <p:cNvPr id="298" name="Google Shape;298;p41"/>
          <p:cNvSpPr txBox="1"/>
          <p:nvPr>
            <p:ph idx="6" type="subTitle"/>
          </p:nvPr>
        </p:nvSpPr>
        <p:spPr>
          <a:xfrm>
            <a:off x="5694175" y="3847750"/>
            <a:ext cx="17805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“Yes” and “No” in categorical columns, changed to 1s and 0s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mymap = {</a:t>
            </a:r>
            <a:r>
              <a:rPr lang="en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'No'</a:t>
            </a:r>
            <a:r>
              <a:rPr lang="en">
                <a:solidFill>
                  <a:srgbClr val="DCDC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r>
              <a:rPr lang="en">
                <a:solidFill>
                  <a:srgbClr val="B5CEA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en">
                <a:solidFill>
                  <a:srgbClr val="DCDC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'Yes'</a:t>
            </a:r>
            <a:r>
              <a:rPr lang="en">
                <a:solidFill>
                  <a:srgbClr val="DCDC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r>
              <a:rPr lang="en">
                <a:solidFill>
                  <a:srgbClr val="B5CEA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df = df.applymap(</a:t>
            </a:r>
            <a:r>
              <a:rPr lang="en">
                <a:solidFill>
                  <a:srgbClr val="569C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lambda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s: mymap.get(s)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C586C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82C6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mymap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C586C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else</a:t>
            </a:r>
            <a:r>
              <a:rPr lang="en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/>
          </a:p>
        </p:txBody>
      </p:sp>
      <p:sp>
        <p:nvSpPr>
          <p:cNvPr id="299" name="Google Shape;299;p41"/>
          <p:cNvSpPr txBox="1"/>
          <p:nvPr>
            <p:ph idx="7" type="ctrTitle"/>
          </p:nvPr>
        </p:nvSpPr>
        <p:spPr>
          <a:xfrm>
            <a:off x="7276642" y="350741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NUMERICALS</a:t>
            </a:r>
            <a:endParaRPr/>
          </a:p>
        </p:txBody>
      </p:sp>
      <p:sp>
        <p:nvSpPr>
          <p:cNvPr id="300" name="Google Shape;300;p41"/>
          <p:cNvSpPr txBox="1"/>
          <p:nvPr>
            <p:ph idx="8" type="subTitle"/>
          </p:nvPr>
        </p:nvSpPr>
        <p:spPr>
          <a:xfrm>
            <a:off x="7428297" y="3889026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No outliers or incorrect numbers in the columns that are integer or float dtypes.</a:t>
            </a:r>
            <a:endParaRPr/>
          </a:p>
        </p:txBody>
      </p:sp>
      <p:sp>
        <p:nvSpPr>
          <p:cNvPr id="301" name="Google Shape;301;p41"/>
          <p:cNvSpPr txBox="1"/>
          <p:nvPr>
            <p:ph idx="9" type="ctrTitle"/>
          </p:nvPr>
        </p:nvSpPr>
        <p:spPr>
          <a:xfrm>
            <a:off x="3267869" y="17763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DTYPES</a:t>
            </a:r>
            <a:endParaRPr/>
          </a:p>
        </p:txBody>
      </p:sp>
      <p:sp>
        <p:nvSpPr>
          <p:cNvPr id="302" name="Google Shape;302;p41"/>
          <p:cNvSpPr txBox="1"/>
          <p:nvPr>
            <p:ph idx="13" type="subTitle"/>
          </p:nvPr>
        </p:nvSpPr>
        <p:spPr>
          <a:xfrm>
            <a:off x="3419525" y="2138338"/>
            <a:ext cx="1477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DTYPE for TL_Rank was a float rather than a integer.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CDC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>
            <p:ph idx="14" type="ctrTitle"/>
          </p:nvPr>
        </p:nvSpPr>
        <p:spPr>
          <a:xfrm>
            <a:off x="117221" y="17763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NULLS</a:t>
            </a:r>
            <a:endParaRPr/>
          </a:p>
        </p:txBody>
      </p:sp>
      <p:sp>
        <p:nvSpPr>
          <p:cNvPr id="304" name="Google Shape;304;p41"/>
          <p:cNvSpPr txBox="1"/>
          <p:nvPr>
            <p:ph idx="15" type="subTitle"/>
          </p:nvPr>
        </p:nvSpPr>
        <p:spPr>
          <a:xfrm>
            <a:off x="279050" y="21167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Dealt with and explained in previous section</a:t>
            </a:r>
            <a:endParaRPr/>
          </a:p>
        </p:txBody>
      </p:sp>
      <p:cxnSp>
        <p:nvCxnSpPr>
          <p:cNvPr id="305" name="Google Shape;305;p41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1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7" name="Google Shape;307;p41"/>
          <p:cNvGrpSpPr/>
          <p:nvPr/>
        </p:nvGrpSpPr>
        <p:grpSpPr>
          <a:xfrm>
            <a:off x="4757719" y="2978870"/>
            <a:ext cx="290664" cy="280487"/>
            <a:chOff x="1490050" y="3805975"/>
            <a:chExt cx="491900" cy="482350"/>
          </a:xfrm>
        </p:grpSpPr>
        <p:sp>
          <p:nvSpPr>
            <p:cNvPr id="308" name="Google Shape;308;p41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2" name="Google Shape;312;p41"/>
          <p:cNvGrpSpPr/>
          <p:nvPr/>
        </p:nvGrpSpPr>
        <p:grpSpPr>
          <a:xfrm>
            <a:off x="2380553" y="1265076"/>
            <a:ext cx="330964" cy="334004"/>
            <a:chOff x="-45673275" y="3199325"/>
            <a:chExt cx="299325" cy="302075"/>
          </a:xfrm>
        </p:grpSpPr>
        <p:sp>
          <p:nvSpPr>
            <p:cNvPr id="313" name="Google Shape;313;p41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41"/>
          <p:cNvGrpSpPr/>
          <p:nvPr/>
        </p:nvGrpSpPr>
        <p:grpSpPr>
          <a:xfrm>
            <a:off x="7986868" y="2912838"/>
            <a:ext cx="360056" cy="346516"/>
            <a:chOff x="-37534750" y="2668075"/>
            <a:chExt cx="332400" cy="319900"/>
          </a:xfrm>
        </p:grpSpPr>
        <p:sp>
          <p:nvSpPr>
            <p:cNvPr id="317" name="Google Shape;317;p41"/>
            <p:cNvSpPr/>
            <p:nvPr/>
          </p:nvSpPr>
          <p:spPr>
            <a:xfrm>
              <a:off x="-37534750" y="2668075"/>
              <a:ext cx="332400" cy="319900"/>
            </a:xfrm>
            <a:custGeom>
              <a:rect b="b" l="l" r="r" t="t"/>
              <a:pathLst>
                <a:path extrusionOk="0" h="12796" w="13296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-37487500" y="2709475"/>
              <a:ext cx="165425" cy="164450"/>
            </a:xfrm>
            <a:custGeom>
              <a:rect b="b" l="l" r="r" t="t"/>
              <a:pathLst>
                <a:path extrusionOk="0" h="6578" w="6617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41"/>
          <p:cNvGrpSpPr/>
          <p:nvPr/>
        </p:nvGrpSpPr>
        <p:grpSpPr>
          <a:xfrm>
            <a:off x="6351765" y="2921998"/>
            <a:ext cx="331721" cy="328203"/>
            <a:chOff x="946175" y="3619500"/>
            <a:chExt cx="296975" cy="293825"/>
          </a:xfrm>
        </p:grpSpPr>
        <p:sp>
          <p:nvSpPr>
            <p:cNvPr id="320" name="Google Shape;320;p41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41"/>
          <p:cNvGrpSpPr/>
          <p:nvPr/>
        </p:nvGrpSpPr>
        <p:grpSpPr>
          <a:xfrm>
            <a:off x="3983405" y="1260414"/>
            <a:ext cx="349440" cy="343320"/>
            <a:chOff x="-40748275" y="3238700"/>
            <a:chExt cx="322600" cy="316950"/>
          </a:xfrm>
        </p:grpSpPr>
        <p:sp>
          <p:nvSpPr>
            <p:cNvPr id="327" name="Google Shape;327;p41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41"/>
          <p:cNvGrpSpPr/>
          <p:nvPr/>
        </p:nvGrpSpPr>
        <p:grpSpPr>
          <a:xfrm>
            <a:off x="841995" y="1271485"/>
            <a:ext cx="330966" cy="328219"/>
            <a:chOff x="899850" y="4992125"/>
            <a:chExt cx="481825" cy="481825"/>
          </a:xfrm>
        </p:grpSpPr>
        <p:sp>
          <p:nvSpPr>
            <p:cNvPr id="334" name="Google Shape;334;p41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42" name="Google Shape;342;p42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43" name="Google Shape;343;p42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2"/>
          <p:cNvSpPr txBox="1"/>
          <p:nvPr>
            <p:ph idx="1" type="subTitle"/>
          </p:nvPr>
        </p:nvSpPr>
        <p:spPr>
          <a:xfrm>
            <a:off x="1180000" y="2743000"/>
            <a:ext cx="27891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Exploration with code and visuals to further understand the dataset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1508225" y="1359425"/>
            <a:ext cx="60195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W/ 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OLD ARE THE RIDES?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51" name="Google Shape;351;p43"/>
          <p:cNvCxnSpPr/>
          <p:nvPr/>
        </p:nvCxnSpPr>
        <p:spPr>
          <a:xfrm rot="10800000">
            <a:off x="-6775" y="27408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3"/>
          <p:cNvCxnSpPr/>
          <p:nvPr/>
        </p:nvCxnSpPr>
        <p:spPr>
          <a:xfrm rot="10800000">
            <a:off x="-6775" y="343927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3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3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675" y="1672250"/>
            <a:ext cx="30765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4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W/ 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4"/>
          <p:cNvSpPr txBox="1"/>
          <p:nvPr>
            <p:ph idx="2" type="ctrTitle"/>
          </p:nvPr>
        </p:nvSpPr>
        <p:spPr>
          <a:xfrm>
            <a:off x="1741950" y="2846700"/>
            <a:ext cx="1482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SORT_VALUES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4" name="Google Shape;364;p4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Created a table to look at the ranks of the rides, next to their star ratings.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4408725" y="2106875"/>
            <a:ext cx="4318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</a:t>
            </a: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anks = df[[‘Ride_name’, ‘TL_rank’, ‘TA_Stars’]].sort_values(‘TL_rank’)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By outputting “ranks”, I am given a dataframe with columns of the names of the rides, their rank on Travel &amp; Leisure, and their Travel Advisors Star rating, but in order of their rank.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#1 Ranked Ride was ‘Expedition Everest’ with a 5.0 star rating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#53 Ranked Ride (last) was ‘Journey Into Imagination with Figment’ with a 3.0 star rating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5403775" y="1687225"/>
            <a:ext cx="3225300" cy="28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 Related Correlations</a:t>
            </a:r>
            <a:endParaRPr b="1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Correlations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1.0 or visually equivalent: 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all age interests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Ride_type_slow &amp; preschoolers 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Correlations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Height requirements &amp; preschoolers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Thrill rides &amp; preschoolers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TA_Stars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Char char="○"/>
            </a:pPr>
            <a:r>
              <a:rPr b="1" i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Correlation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Preschoolers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5403784" y="1094669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Heatmap Correlations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73" name="Google Shape;373;p45"/>
          <p:cNvCxnSpPr/>
          <p:nvPr/>
        </p:nvCxnSpPr>
        <p:spPr>
          <a:xfrm>
            <a:off x="5106475" y="1732750"/>
            <a:ext cx="63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5"/>
          <p:cNvSpPr/>
          <p:nvPr/>
        </p:nvSpPr>
        <p:spPr>
          <a:xfrm>
            <a:off x="449375" y="1094675"/>
            <a:ext cx="4859100" cy="391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38" y="1390375"/>
            <a:ext cx="46196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5403775" y="1687225"/>
            <a:ext cx="3225300" cy="28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</a:t>
            </a: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Correlations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High: 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Height &amp; Thrill rides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Moderate: 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Thrill rides &amp; Big Drops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Classic &amp; Age of Ride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</a:pP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</a:t>
            </a: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Correlations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Height &amp; slow rides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Fast Pass &amp; Slow rides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Thrill rides &amp; slow rides 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TA_Stars</a:t>
            </a:r>
            <a:endParaRPr b="1"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Positive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Thrill Rides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Big Drops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Negative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TL_rank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</a:pPr>
            <a:r>
              <a:rPr lang="en" sz="12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Slow rides</a:t>
            </a:r>
            <a:endParaRPr sz="12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5403784" y="1094669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Heatmap Correlations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83" name="Google Shape;383;p46"/>
          <p:cNvCxnSpPr/>
          <p:nvPr/>
        </p:nvCxnSpPr>
        <p:spPr>
          <a:xfrm>
            <a:off x="5106475" y="1732750"/>
            <a:ext cx="63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6"/>
          <p:cNvSpPr/>
          <p:nvPr/>
        </p:nvSpPr>
        <p:spPr>
          <a:xfrm>
            <a:off x="449375" y="1094675"/>
            <a:ext cx="4859100" cy="391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5" y="1430575"/>
            <a:ext cx="44577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ctrTitle"/>
          </p:nvPr>
        </p:nvSpPr>
        <p:spPr>
          <a:xfrm>
            <a:off x="1964850" y="352850"/>
            <a:ext cx="52143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sp>
        <p:nvSpPr>
          <p:cNvPr id="391" name="Google Shape;391;p47"/>
          <p:cNvSpPr txBox="1"/>
          <p:nvPr>
            <p:ph idx="4294967295" type="ctrTitle"/>
          </p:nvPr>
        </p:nvSpPr>
        <p:spPr>
          <a:xfrm>
            <a:off x="1379523" y="1050088"/>
            <a:ext cx="21453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COMPARING RANK 		 AND STARS</a:t>
            </a:r>
            <a:endParaRPr sz="1400"/>
          </a:p>
        </p:txBody>
      </p:sp>
      <p:sp>
        <p:nvSpPr>
          <p:cNvPr id="392" name="Google Shape;392;p47"/>
          <p:cNvSpPr txBox="1"/>
          <p:nvPr>
            <p:ph idx="4294967295" type="subTitle"/>
          </p:nvPr>
        </p:nvSpPr>
        <p:spPr>
          <a:xfrm>
            <a:off x="322625" y="1541913"/>
            <a:ext cx="37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 sz="1100">
                <a:solidFill>
                  <a:schemeClr val="lt2"/>
                </a:solidFill>
              </a:rPr>
              <a:t>Star rating and rank are slightly independent of each other, with a negative trend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93" name="Google Shape;393;p47"/>
          <p:cNvSpPr txBox="1"/>
          <p:nvPr>
            <p:ph idx="4294967295" type="ctrTitle"/>
          </p:nvPr>
        </p:nvSpPr>
        <p:spPr>
          <a:xfrm>
            <a:off x="5677025" y="1050100"/>
            <a:ext cx="27513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MANY RIDES HAVE 			  EACH RATING?</a:t>
            </a:r>
            <a:endParaRPr sz="1400"/>
          </a:p>
        </p:txBody>
      </p:sp>
      <p:sp>
        <p:nvSpPr>
          <p:cNvPr id="394" name="Google Shape;394;p47"/>
          <p:cNvSpPr txBox="1"/>
          <p:nvPr>
            <p:ph idx="4294967295" type="subTitle"/>
          </p:nvPr>
        </p:nvSpPr>
        <p:spPr>
          <a:xfrm>
            <a:off x="5257925" y="1479725"/>
            <a:ext cx="35895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 sz="1100">
                <a:solidFill>
                  <a:schemeClr val="lt2"/>
                </a:solidFill>
              </a:rPr>
              <a:t>Most are at 4.5 and 4.0, only one is at 3.0 stars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 sz="1100">
                <a:solidFill>
                  <a:schemeClr val="lt2"/>
                </a:solidFill>
              </a:rPr>
              <a:t>Replicates groupby code (next slide), without the names of the rides</a:t>
            </a:r>
            <a:endParaRPr sz="11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95" name="Google Shape;395;p47"/>
          <p:cNvSpPr/>
          <p:nvPr/>
        </p:nvSpPr>
        <p:spPr>
          <a:xfrm flipH="1">
            <a:off x="5125325" y="2203450"/>
            <a:ext cx="3722100" cy="275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322625" y="2203450"/>
            <a:ext cx="4174500" cy="275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00" y="2259013"/>
            <a:ext cx="37719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624" y="2301682"/>
            <a:ext cx="3589500" cy="25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ctrTitle"/>
          </p:nvPr>
        </p:nvSpPr>
        <p:spPr>
          <a:xfrm>
            <a:off x="174626" y="1879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W/ CODE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4" name="Google Shape;404;p48"/>
          <p:cNvSpPr txBox="1"/>
          <p:nvPr>
            <p:ph idx="4294967295" type="ctrTitle"/>
          </p:nvPr>
        </p:nvSpPr>
        <p:spPr>
          <a:xfrm>
            <a:off x="1763575" y="801125"/>
            <a:ext cx="20364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GROUPBY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Input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Output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405" name="Google Shape;405;p48"/>
          <p:cNvSpPr txBox="1"/>
          <p:nvPr>
            <p:ph idx="4294967295" type="subTitle"/>
          </p:nvPr>
        </p:nvSpPr>
        <p:spPr>
          <a:xfrm>
            <a:off x="269925" y="1652775"/>
            <a:ext cx="4896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sv = df.groupby([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'TA_Stars'</a:t>
            </a: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'Ride_name'</a:t>
            </a: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].value_counts()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sv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6" name="Google Shape;406;p48"/>
          <p:cNvSpPr/>
          <p:nvPr/>
        </p:nvSpPr>
        <p:spPr>
          <a:xfrm rot="770132">
            <a:off x="3162020" y="3861364"/>
            <a:ext cx="2588814" cy="684208"/>
          </a:xfrm>
          <a:custGeom>
            <a:rect b="b" l="l" r="r" t="t"/>
            <a:pathLst>
              <a:path extrusionOk="0" h="13742" w="17734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8"/>
          <p:cNvSpPr/>
          <p:nvPr/>
        </p:nvSpPr>
        <p:spPr>
          <a:xfrm rot="-5889936">
            <a:off x="1939122" y="1630546"/>
            <a:ext cx="607710" cy="304387"/>
          </a:xfrm>
          <a:custGeom>
            <a:rect b="b" l="l" r="r" t="t"/>
            <a:pathLst>
              <a:path extrusionOk="0" h="7393" w="9596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325" y="0"/>
            <a:ext cx="31726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5403775" y="2130875"/>
            <a:ext cx="3225300" cy="28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 Condensed Light"/>
              <a:buChar char="●"/>
            </a:pPr>
            <a:r>
              <a:rPr lang="en" sz="1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Thrill rides have more stars overall than non-thrill rides</a:t>
            </a:r>
            <a:endParaRPr sz="1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 Condensed Light"/>
              <a:buChar char="●"/>
            </a:pPr>
            <a:r>
              <a:rPr lang="en" sz="1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25% and 50% are the same for both categories</a:t>
            </a:r>
            <a:endParaRPr sz="1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 Condensed Light"/>
              <a:buChar char="●"/>
            </a:pPr>
            <a:r>
              <a:rPr lang="en" sz="1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Non-thrill rides do not have any 5.0 star attractions</a:t>
            </a:r>
            <a:endParaRPr sz="1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 Condensed Light"/>
              <a:buChar char="●"/>
            </a:pPr>
            <a:r>
              <a:rPr lang="en" sz="1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Each have one outlier</a:t>
            </a:r>
            <a:endParaRPr sz="1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Boxplot</a:t>
            </a:r>
            <a:endParaRPr b="1" sz="2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Distributions</a:t>
            </a:r>
            <a:endParaRPr b="1" sz="2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16" name="Google Shape;416;p49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9"/>
          <p:cNvSpPr/>
          <p:nvPr/>
        </p:nvSpPr>
        <p:spPr>
          <a:xfrm>
            <a:off x="471850" y="1034700"/>
            <a:ext cx="4814100" cy="3074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13" y="1228725"/>
            <a:ext cx="37623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DATA EXPLORATION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24" name="Google Shape;424;p50"/>
          <p:cNvCxnSpPr/>
          <p:nvPr/>
        </p:nvCxnSpPr>
        <p:spPr>
          <a:xfrm rot="10800000">
            <a:off x="6520913" y="2032863"/>
            <a:ext cx="261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0"/>
          <p:cNvCxnSpPr/>
          <p:nvPr/>
        </p:nvCxnSpPr>
        <p:spPr>
          <a:xfrm rot="10800000">
            <a:off x="7593123" y="3295030"/>
            <a:ext cx="1544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50"/>
          <p:cNvSpPr txBox="1"/>
          <p:nvPr>
            <p:ph idx="3" type="title"/>
          </p:nvPr>
        </p:nvSpPr>
        <p:spPr>
          <a:xfrm>
            <a:off x="1964850" y="1642813"/>
            <a:ext cx="2097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MINI</a:t>
            </a:r>
            <a:r>
              <a:rPr lang="en" sz="2700"/>
              <a:t> DATA FRAME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427" name="Google Shape;427;p50"/>
          <p:cNvSpPr txBox="1"/>
          <p:nvPr>
            <p:ph idx="5" type="title"/>
          </p:nvPr>
        </p:nvSpPr>
        <p:spPr>
          <a:xfrm>
            <a:off x="2935075" y="2917788"/>
            <a:ext cx="22665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SUPPORTED GOAL 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428" name="Google Shape;428;p50"/>
          <p:cNvSpPr/>
          <p:nvPr/>
        </p:nvSpPr>
        <p:spPr>
          <a:xfrm>
            <a:off x="4423625" y="1577728"/>
            <a:ext cx="2097300" cy="88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0"/>
          <p:cNvSpPr/>
          <p:nvPr/>
        </p:nvSpPr>
        <p:spPr>
          <a:xfrm>
            <a:off x="5489425" y="2813000"/>
            <a:ext cx="2170500" cy="985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0"/>
          <p:cNvSpPr txBox="1"/>
          <p:nvPr>
            <p:ph idx="4" type="subTitle"/>
          </p:nvPr>
        </p:nvSpPr>
        <p:spPr>
          <a:xfrm flipH="1">
            <a:off x="4495325" y="1642825"/>
            <a:ext cx="1953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a sub </a:t>
            </a:r>
            <a:r>
              <a:rPr lang="en"/>
              <a:t>data frame</a:t>
            </a:r>
            <a:r>
              <a:rPr lang="en"/>
              <a:t> dropping all age_interest type columns, to potentially use later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50"/>
          <p:cNvSpPr txBox="1"/>
          <p:nvPr>
            <p:ph idx="6" type="subTitle"/>
          </p:nvPr>
        </p:nvSpPr>
        <p:spPr>
          <a:xfrm flipH="1">
            <a:off x="5597725" y="2917810"/>
            <a:ext cx="1953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</a:t>
            </a:r>
            <a:r>
              <a:rPr lang="en"/>
              <a:t>supervised</a:t>
            </a:r>
            <a:r>
              <a:rPr lang="en"/>
              <a:t> model to predict what features determine a well rated/high star attraction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3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" name="Google Shape;185;p3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Background</a:t>
            </a:r>
            <a:endParaRPr/>
          </a:p>
        </p:txBody>
      </p:sp>
      <p:sp>
        <p:nvSpPr>
          <p:cNvPr id="186" name="Google Shape;186;p3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7" name="Google Shape;187;p3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nulls in the dataset</a:t>
            </a:r>
            <a:endParaRPr/>
          </a:p>
        </p:txBody>
      </p:sp>
      <p:sp>
        <p:nvSpPr>
          <p:cNvPr id="188" name="Google Shape;188;p3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9" name="Google Shape;189;p33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0" name="Google Shape;190;p3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3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" name="Google Shape;193;p33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" name="Google Shape;194;p3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</a:t>
            </a:r>
            <a:endParaRPr/>
          </a:p>
        </p:txBody>
      </p:sp>
      <p:sp>
        <p:nvSpPr>
          <p:cNvPr id="195" name="Google Shape;195;p3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steps and how items were addressed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3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Visualizations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of my code on my </a:t>
            </a:r>
            <a:r>
              <a:rPr lang="en" u="sng">
                <a:solidFill>
                  <a:schemeClr val="hlink"/>
                </a:solidFill>
                <a:hlinkClick r:id="rId3"/>
              </a:rPr>
              <a:t>colab notebook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rest of my project will be displayed on my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Github.</a:t>
            </a:r>
            <a:endParaRPr/>
          </a:p>
        </p:txBody>
      </p:sp>
      <p:sp>
        <p:nvSpPr>
          <p:cNvPr id="437" name="Google Shape;437;p51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8" name="Google Shape;438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4" name="Google Shape;204;p3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Intro and Background about my selected dataset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ctrTitle"/>
          </p:nvPr>
        </p:nvSpPr>
        <p:spPr>
          <a:xfrm flipH="1">
            <a:off x="3" y="-12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and Background</a:t>
            </a:r>
            <a:endParaRPr/>
          </a:p>
        </p:txBody>
      </p:sp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62175" y="1630532"/>
            <a:ext cx="4224900" cy="3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Found on </a:t>
            </a:r>
            <a:r>
              <a:rPr lang="en" sz="1300"/>
              <a:t>Google</a:t>
            </a:r>
            <a:r>
              <a:rPr lang="en" sz="1300"/>
              <a:t> Dataset Search Engine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Origin on 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Data.world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Dataset originally used for hypothetical rides to be compared to current rides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Dataset is from 2018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My interest in the dataset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Avid theme park attendee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Annual Passholder at Walt Disney World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Categories were already separated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out from its written out list of features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Theoretically clean, but good to always </a:t>
            </a:r>
            <a:br>
              <a:rPr lang="en" sz="1300"/>
            </a:br>
            <a:r>
              <a:rPr lang="en" sz="1300"/>
              <a:t>check it ourselves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d</a:t>
            </a:r>
            <a:r>
              <a:rPr lang="en" sz="1300"/>
              <a:t>f.shape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(46,  28)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Small dataset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ctrTitle"/>
          </p:nvPr>
        </p:nvSpPr>
        <p:spPr>
          <a:xfrm>
            <a:off x="740875" y="2206500"/>
            <a:ext cx="2442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813" y="102700"/>
            <a:ext cx="3677917" cy="49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</a:t>
            </a:r>
            <a:endParaRPr/>
          </a:p>
        </p:txBody>
      </p:sp>
      <p:sp>
        <p:nvSpPr>
          <p:cNvPr id="223" name="Google Shape;223;p37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4" name="Google Shape;224;p37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7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Addressing null values (NaNs)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THE 4 NULLS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31" name="Google Shape;231;p38"/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232" name="Google Shape;232;p38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" name="Google Shape;233;p38"/>
            <p:cNvCxnSpPr>
              <a:stCxn id="234" idx="3"/>
            </p:cNvCxnSpPr>
            <p:nvPr/>
          </p:nvCxnSpPr>
          <p:spPr>
            <a:xfrm flipH="1" rot="10800000">
              <a:off x="1599461" y="3361371"/>
              <a:ext cx="1239300" cy="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38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6" name="Google Shape;236;p38"/>
          <p:cNvGrpSpPr/>
          <p:nvPr/>
        </p:nvGrpSpPr>
        <p:grpSpPr>
          <a:xfrm flipH="1" rot="10800000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237" name="Google Shape;237;p38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" name="Google Shape;238;p38"/>
            <p:cNvCxnSpPr>
              <a:stCxn id="239" idx="3"/>
            </p:cNvCxnSpPr>
            <p:nvPr/>
          </p:nvCxnSpPr>
          <p:spPr>
            <a:xfrm>
              <a:off x="1618086" y="3348102"/>
              <a:ext cx="12210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38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1" name="Google Shape;241;p38"/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242" name="Google Shape;242;p38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" name="Google Shape;243;p38"/>
            <p:cNvCxnSpPr>
              <a:stCxn id="244" idx="3"/>
            </p:cNvCxnSpPr>
            <p:nvPr/>
          </p:nvCxnSpPr>
          <p:spPr>
            <a:xfrm flipH="1" rot="10800000">
              <a:off x="1604682" y="3361371"/>
              <a:ext cx="1234200" cy="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38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6" name="Google Shape;246;p38"/>
          <p:cNvGrpSpPr/>
          <p:nvPr/>
        </p:nvGrpSpPr>
        <p:grpSpPr>
          <a:xfrm flipH="1" rot="10800000">
            <a:off x="5728088" y="2072559"/>
            <a:ext cx="1873113" cy="1304427"/>
            <a:chOff x="720000" y="2341741"/>
            <a:chExt cx="2120585" cy="1457949"/>
          </a:xfrm>
        </p:grpSpPr>
        <p:sp>
          <p:nvSpPr>
            <p:cNvPr id="247" name="Google Shape;247;p38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" name="Google Shape;248;p38"/>
            <p:cNvCxnSpPr>
              <a:stCxn id="249" idx="3"/>
            </p:cNvCxnSpPr>
            <p:nvPr/>
          </p:nvCxnSpPr>
          <p:spPr>
            <a:xfrm>
              <a:off x="1597033" y="3341642"/>
              <a:ext cx="1241700" cy="1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38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1" name="Google Shape;251;p38"/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735800" y="4004100"/>
            <a:ext cx="158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df.isnull().</a:t>
            </a:r>
            <a:r>
              <a:rPr lang="en" sz="900">
                <a:solidFill>
                  <a:srgbClr val="DCDCA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</a:t>
            </a:r>
            <a:r>
              <a:rPr lang="en" sz="9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() shows there are nulls in “TL_rank” and “TA_Stars”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5714071" y="228512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Fill NaNs in “TA_Stars” as appropriate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Dropped “‘</a:t>
            </a: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Main Street Vehicles” and “Wildlife Express Train” rows from the dataset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5150575" y="1299475"/>
            <a:ext cx="1924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df[df[</a:t>
            </a:r>
            <a:r>
              <a:rPr lang="en" sz="9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'TL_rank'</a:t>
            </a:r>
            <a:r>
              <a:rPr lang="en" sz="9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].isna()]</a:t>
            </a:r>
            <a:endParaRPr sz="9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Nulls in this column are: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“Main Street Vehicles” and “Wildlife Express Train”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2264000" y="1299475"/>
            <a:ext cx="1641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df[df[</a:t>
            </a:r>
            <a:r>
              <a:rPr lang="en" sz="9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'TA_Stars'</a:t>
            </a:r>
            <a:r>
              <a:rPr lang="en" sz="9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].isna()]</a:t>
            </a:r>
            <a:endParaRPr sz="9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Shows that in “TA_Stars”: 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“</a:t>
            </a: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Alien</a:t>
            </a:r>
            <a:r>
              <a:rPr lang="en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Swirling Saucers” and “Slinky Dog Dash” are the NaNs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ctrTitle"/>
          </p:nvPr>
        </p:nvSpPr>
        <p:spPr>
          <a:xfrm>
            <a:off x="1964863" y="2821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FILLING OUR TA_Stars NULLS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" name="Google Shape;263;p39"/>
          <p:cNvSpPr txBox="1"/>
          <p:nvPr>
            <p:ph idx="2" type="ctrTitle"/>
          </p:nvPr>
        </p:nvSpPr>
        <p:spPr>
          <a:xfrm>
            <a:off x="318675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ALIEN SWIRLING SAUCERS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64" name="Google Shape;264;p39"/>
          <p:cNvSpPr txBox="1"/>
          <p:nvPr>
            <p:ph idx="3" type="ctrTitle"/>
          </p:nvPr>
        </p:nvSpPr>
        <p:spPr>
          <a:xfrm>
            <a:off x="3235200" y="3039938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SLINKY DOG DASH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65" name="Google Shape;265;p39"/>
          <p:cNvSpPr txBox="1"/>
          <p:nvPr>
            <p:ph idx="4" type="subTitle"/>
          </p:nvPr>
        </p:nvSpPr>
        <p:spPr>
          <a:xfrm>
            <a:off x="3235200" y="2036750"/>
            <a:ext cx="26736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>
                <a:solidFill>
                  <a:schemeClr val="lt2"/>
                </a:solidFill>
              </a:rPr>
              <a:t>Research based approach</a:t>
            </a:r>
            <a:endParaRPr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 u="sng">
                <a:solidFill>
                  <a:schemeClr val="hlink"/>
                </a:solidFill>
                <a:hlinkClick r:id="rId3"/>
              </a:rPr>
              <a:t>Travel Advisor</a:t>
            </a:r>
            <a:r>
              <a:rPr lang="en">
                <a:solidFill>
                  <a:schemeClr val="lt2"/>
                </a:solidFill>
              </a:rPr>
              <a:t> now has a rating for this ride</a:t>
            </a:r>
            <a:endParaRPr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>
                <a:solidFill>
                  <a:schemeClr val="lt2"/>
                </a:solidFill>
              </a:rPr>
              <a:t>4.5 star ride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6" name="Google Shape;266;p39"/>
          <p:cNvSpPr txBox="1"/>
          <p:nvPr>
            <p:ph idx="5" type="ctrTitle"/>
          </p:nvPr>
        </p:nvSpPr>
        <p:spPr>
          <a:xfrm>
            <a:off x="5908800" y="26629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FILLING NULLS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67" name="Google Shape;267;p39"/>
          <p:cNvSpPr txBox="1"/>
          <p:nvPr>
            <p:ph idx="6" type="subTitle"/>
          </p:nvPr>
        </p:nvSpPr>
        <p:spPr>
          <a:xfrm>
            <a:off x="5913000" y="3090475"/>
            <a:ext cx="3231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★"/>
            </a:pPr>
            <a:r>
              <a:rPr lang="en"/>
              <a:t>Needed an if/else type of format to change these two NaNs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'TA_Stars'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 = 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np.where(df[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'Ride_name'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 == 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'Alien Swirling Saucers'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1000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000">
              <a:solidFill>
                <a:srgbClr val="D4D4D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'TA_Stars'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].fillna(</a:t>
            </a:r>
            <a:r>
              <a:rPr lang="en" sz="1000">
                <a:solidFill>
                  <a:srgbClr val="B5CEA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4.0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),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 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'TA_Stars'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].fillna(</a:t>
            </a:r>
            <a:r>
              <a:rPr lang="en" sz="1000">
                <a:solidFill>
                  <a:srgbClr val="B5CEA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4.5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))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21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Char char="★"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Individually checked outputs to verify change: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df[df[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‘Ride_name’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 == 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‘Alien Swirling Saucers’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 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df[df[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‘Ride_name’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 == 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‘Slinky Dog Dash’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]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8" name="Google Shape;268;p39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9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49" y="1157125"/>
            <a:ext cx="2704046" cy="16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763" y="3554625"/>
            <a:ext cx="2412476" cy="135701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 flipH="1">
            <a:off x="3537475" y="728725"/>
            <a:ext cx="197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 obtained from Walt Disney World’s </a:t>
            </a:r>
            <a:r>
              <a:rPr lang="en" sz="700" u="sng"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website</a:t>
            </a:r>
            <a:endParaRPr sz="700">
              <a:solidFill>
                <a:schemeClr val="accen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39"/>
          <p:cNvSpPr txBox="1"/>
          <p:nvPr>
            <p:ph idx="4" type="subTitle"/>
          </p:nvPr>
        </p:nvSpPr>
        <p:spPr>
          <a:xfrm>
            <a:off x="63675" y="3186700"/>
            <a:ext cx="3171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>
                <a:solidFill>
                  <a:schemeClr val="lt2"/>
                </a:solidFill>
              </a:rPr>
              <a:t>ride_type_all feature was “spinning.” </a:t>
            </a:r>
            <a:endParaRPr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>
                <a:solidFill>
                  <a:schemeClr val="lt2"/>
                </a:solidFill>
              </a:rPr>
              <a:t>I created a df for spinning </a:t>
            </a:r>
            <a:r>
              <a:rPr lang="en" sz="1000">
                <a:solidFill>
                  <a:schemeClr val="lt2"/>
                </a:solidFill>
              </a:rPr>
              <a:t>rides to analyze:</a:t>
            </a:r>
            <a:br>
              <a:rPr lang="en" sz="1000">
                <a:solidFill>
                  <a:schemeClr val="lt2"/>
                </a:solidFill>
              </a:rPr>
            </a:b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spinning_rides = </a:t>
            </a: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df[df[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'Ride_type_spinning'</a:t>
            </a: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]==[</a:t>
            </a:r>
            <a:r>
              <a:rPr lang="en" sz="1000">
                <a:solidFill>
                  <a:srgbClr val="CE91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Yes'</a:t>
            </a: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]</a:t>
            </a:r>
            <a:br>
              <a:rPr lang="en" sz="1000">
                <a:solidFill>
                  <a:srgbClr val="DCDC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sz="1000">
              <a:solidFill>
                <a:srgbClr val="DCDC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★"/>
            </a:pPr>
            <a:r>
              <a:rPr lang="en">
                <a:solidFill>
                  <a:schemeClr val="lt2"/>
                </a:solidFill>
              </a:rPr>
              <a:t>spinning_rides</a:t>
            </a:r>
            <a:r>
              <a:rPr lang="en">
                <a:solidFill>
                  <a:schemeClr val="lt2"/>
                </a:solidFill>
              </a:rPr>
              <a:t>.describe( ) to find the mean star rating</a:t>
            </a:r>
            <a:endParaRPr>
              <a:solidFill>
                <a:schemeClr val="lt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</a:pPr>
            <a:r>
              <a:rPr lang="en">
                <a:solidFill>
                  <a:schemeClr val="lt2"/>
                </a:solidFill>
              </a:rPr>
              <a:t>Average is 4.136364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5851" y="793375"/>
            <a:ext cx="1660049" cy="1904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9"/>
          <p:cNvGrpSpPr/>
          <p:nvPr/>
        </p:nvGrpSpPr>
        <p:grpSpPr>
          <a:xfrm>
            <a:off x="8408721" y="4652645"/>
            <a:ext cx="230698" cy="230698"/>
            <a:chOff x="5651375" y="3806450"/>
            <a:chExt cx="481825" cy="481825"/>
          </a:xfrm>
        </p:grpSpPr>
        <p:sp>
          <p:nvSpPr>
            <p:cNvPr id="276" name="Google Shape;276;p39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</a:t>
            </a:r>
            <a:endParaRPr/>
          </a:p>
        </p:txBody>
      </p:sp>
      <p:sp>
        <p:nvSpPr>
          <p:cNvPr id="285" name="Google Shape;285;p4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86" name="Google Shape;286;p40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0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Explanation of the cleaning steps required and a brief explanation of how I addressed them in my dataset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